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58" r:id="rId5"/>
    <p:sldId id="264" r:id="rId6"/>
    <p:sldId id="259" r:id="rId7"/>
    <p:sldId id="260" r:id="rId8"/>
    <p:sldId id="261" r:id="rId9"/>
    <p:sldId id="262" r:id="rId10"/>
    <p:sldId id="267" r:id="rId11"/>
    <p:sldId id="268"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4" d="100"/>
          <a:sy n="94" d="100"/>
        </p:scale>
        <p:origin x="-127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14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Yuvarlatılmış Dikdörtgen"/>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smtClean="0"/>
              <a:t>Asıl başlık stili için tıklatın</a:t>
            </a:r>
            <a:endParaRPr kumimoji="0" lang="en-US"/>
          </a:p>
        </p:txBody>
      </p:sp>
      <p:sp>
        <p:nvSpPr>
          <p:cNvPr id="20" name="19 Alt Başlık"/>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9" name="18 Veri Yer Tutucusu"/>
          <p:cNvSpPr>
            <a:spLocks noGrp="1"/>
          </p:cNvSpPr>
          <p:nvPr>
            <p:ph type="dt" sz="half" idx="10"/>
          </p:nvPr>
        </p:nvSpPr>
        <p:spPr/>
        <p:txBody>
          <a:bodyPr/>
          <a:lstStyle>
            <a:extLst/>
          </a:lstStyle>
          <a:p>
            <a:fld id="{6C8849FD-D3B5-41F2-866D-FD5CE8CB24A7}" type="datetimeFigureOut">
              <a:rPr lang="tr-TR" smtClean="0"/>
              <a:pPr/>
              <a:t>04.11.2016</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11" name="10 Slayt Numarası Yer Tutucusu"/>
          <p:cNvSpPr>
            <a:spLocks noGrp="1"/>
          </p:cNvSpPr>
          <p:nvPr>
            <p:ph type="sldNum" sz="quarter" idx="12"/>
          </p:nvPr>
        </p:nvSpPr>
        <p:spPr/>
        <p:txBody>
          <a:bodyPr/>
          <a:lstStyle>
            <a:extLst/>
          </a:lstStyle>
          <a:p>
            <a:fld id="{C54F317A-A895-4549-8731-056AA4AE6F15}"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502920" y="530352"/>
            <a:ext cx="8183880" cy="4187952"/>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6C8849FD-D3B5-41F2-866D-FD5CE8CB24A7}" type="datetimeFigureOut">
              <a:rPr lang="tr-TR" smtClean="0"/>
              <a:pPr/>
              <a:t>04.11.2016</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C54F317A-A895-4549-8731-056AA4AE6F15}"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533404"/>
            <a:ext cx="1981200" cy="5257799"/>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533400" y="533402"/>
            <a:ext cx="5943600" cy="525780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6C8849FD-D3B5-41F2-866D-FD5CE8CB24A7}" type="datetimeFigureOut">
              <a:rPr lang="tr-TR" smtClean="0"/>
              <a:pPr/>
              <a:t>04.11.2016</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C54F317A-A895-4549-8731-056AA4AE6F15}"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a:xfrm>
            <a:off x="502920" y="530352"/>
            <a:ext cx="8183880" cy="4187952"/>
          </a:xfrm>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6C8849FD-D3B5-41F2-866D-FD5CE8CB24A7}" type="datetimeFigureOut">
              <a:rPr lang="tr-TR" smtClean="0"/>
              <a:pPr/>
              <a:t>04.11.2016</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C54F317A-A895-4549-8731-056AA4AE6F15}"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13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Yuvarlatılmış Dikdörtgen"/>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6C8849FD-D3B5-41F2-866D-FD5CE8CB24A7}" type="datetimeFigureOut">
              <a:rPr lang="tr-TR" smtClean="0"/>
              <a:pPr/>
              <a:t>04.11.2016</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C54F317A-A895-4549-8731-056AA4AE6F15}"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6C8849FD-D3B5-41F2-866D-FD5CE8CB24A7}" type="datetimeFigureOut">
              <a:rPr lang="tr-TR" smtClean="0"/>
              <a:pPr/>
              <a:t>04.11.2016</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C54F317A-A895-4549-8731-056AA4AE6F15}"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nchor="b"/>
          <a:lstStyle>
            <a:lvl1pPr>
              <a:defRPr b="1"/>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6C8849FD-D3B5-41F2-866D-FD5CE8CB24A7}" type="datetimeFigureOut">
              <a:rPr lang="tr-TR" smtClean="0"/>
              <a:pPr/>
              <a:t>04.11.2016</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C54F317A-A895-4549-8731-056AA4AE6F15}"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6C8849FD-D3B5-41F2-866D-FD5CE8CB24A7}" type="datetimeFigureOut">
              <a:rPr lang="tr-TR" smtClean="0"/>
              <a:pPr/>
              <a:t>04.11.2016</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C54F317A-A895-4549-8731-056AA4AE6F15}"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6C8849FD-D3B5-41F2-866D-FD5CE8CB24A7}" type="datetimeFigureOut">
              <a:rPr lang="tr-TR" smtClean="0"/>
              <a:pPr/>
              <a:t>04.11.2016</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C54F317A-A895-4549-8731-056AA4AE6F15}"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6C8849FD-D3B5-41F2-866D-FD5CE8CB24A7}" type="datetimeFigureOut">
              <a:rPr lang="tr-TR" smtClean="0"/>
              <a:pPr/>
              <a:t>04.11.2016</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C54F317A-A895-4549-8731-056AA4AE6F15}"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14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Tek Köşesi Yuvarlatılmış Dikdörtgen"/>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tr-TR" smtClean="0"/>
              <a:t>Asıl başlık stili için tıklatın</a:t>
            </a:r>
            <a:endParaRPr kumimoji="0" lang="en-US"/>
          </a:p>
        </p:txBody>
      </p:sp>
      <p:sp>
        <p:nvSpPr>
          <p:cNvPr id="4" name="3 Metin Yer Tutucusu"/>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6C8849FD-D3B5-41F2-866D-FD5CE8CB24A7}" type="datetimeFigureOut">
              <a:rPr lang="tr-TR" smtClean="0"/>
              <a:pPr/>
              <a:t>04.11.2016</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C54F317A-A895-4549-8731-056AA4AE6F15}" type="slidenum">
              <a:rPr lang="tr-TR" smtClean="0"/>
              <a:pPr/>
              <a:t>‹#›</a:t>
            </a:fld>
            <a:endParaRPr lang="tr-TR"/>
          </a:p>
        </p:txBody>
      </p:sp>
      <p:sp>
        <p:nvSpPr>
          <p:cNvPr id="3" name="2 Resim Yer Tutucusu"/>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smtClean="0"/>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Yuvarlatılmış Dikdörtgen"/>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12 Başlık Yer Tutucusu"/>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tr-TR" smtClean="0"/>
              <a:t>Asıl başlık stili için tıklatın</a:t>
            </a:r>
            <a:endParaRPr kumimoji="0" lang="en-US"/>
          </a:p>
        </p:txBody>
      </p:sp>
      <p:sp>
        <p:nvSpPr>
          <p:cNvPr id="4" name="3 Metin Yer Tutucusu"/>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5" name="24 Veri Yer Tutucusu"/>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C8849FD-D3B5-41F2-866D-FD5CE8CB24A7}" type="datetimeFigureOut">
              <a:rPr lang="tr-TR" smtClean="0"/>
              <a:pPr/>
              <a:t>04.11.2016</a:t>
            </a:fld>
            <a:endParaRPr lang="tr-TR"/>
          </a:p>
        </p:txBody>
      </p:sp>
      <p:sp>
        <p:nvSpPr>
          <p:cNvPr id="18" name="17 Altbilgi Yer Tutucusu"/>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4 Slayt Numarası Yer Tutucusu"/>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C54F317A-A895-4549-8731-056AA4AE6F15}"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14348" y="714356"/>
            <a:ext cx="7772400" cy="2571768"/>
          </a:xfrm>
        </p:spPr>
        <p:txBody>
          <a:bodyPr>
            <a:normAutofit fontScale="90000"/>
          </a:bodyPr>
          <a:lstStyle/>
          <a:p>
            <a:r>
              <a:rPr lang="tr-TR" sz="5400" dirty="0" smtClean="0">
                <a:solidFill>
                  <a:srgbClr val="FF0000"/>
                </a:solidFill>
                <a:latin typeface="Brush Script MT" pitchFamily="66" charset="0"/>
              </a:rPr>
              <a:t>GALATASARAY </a:t>
            </a:r>
            <a:r>
              <a:rPr lang="tr-TR" sz="5400" b="1" dirty="0" smtClean="0">
                <a:solidFill>
                  <a:srgbClr val="FF0000"/>
                </a:solidFill>
                <a:latin typeface="Brush Script MT" pitchFamily="66" charset="0"/>
              </a:rPr>
              <a:t>İLKOKULU</a:t>
            </a:r>
            <a:r>
              <a:rPr lang="tr-TR" sz="5400" b="1" dirty="0" smtClean="0">
                <a:solidFill>
                  <a:srgbClr val="FF0000"/>
                </a:solidFill>
                <a:latin typeface="Brush Script MT" pitchFamily="66" charset="0"/>
              </a:rPr>
              <a:t/>
            </a:r>
            <a:br>
              <a:rPr lang="tr-TR" sz="5400" b="1" dirty="0" smtClean="0">
                <a:solidFill>
                  <a:srgbClr val="FF0000"/>
                </a:solidFill>
                <a:latin typeface="Brush Script MT" pitchFamily="66" charset="0"/>
              </a:rPr>
            </a:br>
            <a:r>
              <a:rPr lang="tr-TR" sz="5400" b="1" dirty="0" smtClean="0">
                <a:solidFill>
                  <a:srgbClr val="FF0000"/>
                </a:solidFill>
                <a:latin typeface="Brush Script MT" pitchFamily="66" charset="0"/>
              </a:rPr>
              <a:t>Rehberlik ve Psikolojik Danışmanlık Servisi</a:t>
            </a:r>
            <a:endParaRPr lang="tr-TR" sz="5400" b="1" dirty="0">
              <a:solidFill>
                <a:srgbClr val="FF0000"/>
              </a:solidFill>
              <a:latin typeface="Brush Script MT" pitchFamily="66" charset="0"/>
            </a:endParaRPr>
          </a:p>
        </p:txBody>
      </p:sp>
      <p:sp>
        <p:nvSpPr>
          <p:cNvPr id="3" name="2 Alt Başlık"/>
          <p:cNvSpPr>
            <a:spLocks noGrp="1"/>
          </p:cNvSpPr>
          <p:nvPr>
            <p:ph type="subTitle" idx="1"/>
          </p:nvPr>
        </p:nvSpPr>
        <p:spPr>
          <a:xfrm>
            <a:off x="1371600" y="3429000"/>
            <a:ext cx="6400800" cy="2714644"/>
          </a:xfrm>
        </p:spPr>
        <p:txBody>
          <a:bodyPr>
            <a:normAutofit fontScale="55000" lnSpcReduction="20000"/>
          </a:bodyPr>
          <a:lstStyle/>
          <a:p>
            <a:endParaRPr lang="tr-TR" dirty="0" smtClean="0"/>
          </a:p>
          <a:p>
            <a:r>
              <a:rPr lang="tr-TR" sz="7000" dirty="0" smtClean="0">
                <a:latin typeface="Brush Script MT" pitchFamily="66" charset="0"/>
              </a:rPr>
              <a:t>VELİ EĞİTİMİ SEMİNERLERİ</a:t>
            </a:r>
            <a:endParaRPr lang="tr-TR" sz="7000" dirty="0">
              <a:latin typeface="Brush Script MT" pitchFamily="66" charset="0"/>
            </a:endParaRPr>
          </a:p>
          <a:p>
            <a:r>
              <a:rPr lang="tr-TR" sz="7000" dirty="0" smtClean="0">
                <a:solidFill>
                  <a:srgbClr val="FF0000"/>
                </a:solidFill>
                <a:latin typeface="Brush Script MT" pitchFamily="66" charset="0"/>
              </a:rPr>
              <a:t>‘Çocuğun Gelişim Alanları</a:t>
            </a:r>
            <a:r>
              <a:rPr lang="tr-TR" sz="7000" dirty="0" smtClean="0">
                <a:solidFill>
                  <a:srgbClr val="FF0000"/>
                </a:solidFill>
              </a:rPr>
              <a:t>’</a:t>
            </a:r>
          </a:p>
          <a:p>
            <a:r>
              <a:rPr lang="tr-TR" sz="6500" dirty="0" smtClean="0">
                <a:latin typeface="Monotype Corsiva" pitchFamily="66" charset="0"/>
              </a:rPr>
              <a:t>Filiz </a:t>
            </a:r>
            <a:r>
              <a:rPr lang="tr-TR" sz="6500" dirty="0" err="1" smtClean="0">
                <a:latin typeface="Monotype Corsiva" pitchFamily="66" charset="0"/>
              </a:rPr>
              <a:t>Sakaoğlu</a:t>
            </a:r>
            <a:endParaRPr lang="tr-TR" sz="6500" dirty="0" smtClean="0">
              <a:latin typeface="Monotype Corsiva" pitchFamily="66" charset="0"/>
            </a:endParaRPr>
          </a:p>
          <a:p>
            <a:r>
              <a:rPr lang="tr-TR" sz="6500" dirty="0" smtClean="0">
                <a:latin typeface="Monotype Corsiva" pitchFamily="66" charset="0"/>
              </a:rPr>
              <a:t>Psikolojik Danışman </a:t>
            </a:r>
            <a:endParaRPr lang="tr-TR" sz="6500" dirty="0">
              <a:latin typeface="Monotype Corsiva"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AKTİVİTENİZİ BELİRLEYİN</a:t>
            </a:r>
            <a:endParaRPr lang="tr-TR" dirty="0"/>
          </a:p>
        </p:txBody>
      </p:sp>
      <p:sp>
        <p:nvSpPr>
          <p:cNvPr id="3" name="2 İçerik Yer Tutucusu"/>
          <p:cNvSpPr>
            <a:spLocks noGrp="1"/>
          </p:cNvSpPr>
          <p:nvPr>
            <p:ph idx="1"/>
          </p:nvPr>
        </p:nvSpPr>
        <p:spPr/>
        <p:txBody>
          <a:bodyPr/>
          <a:lstStyle/>
          <a:p>
            <a:r>
              <a:rPr lang="tr-TR" dirty="0" smtClean="0"/>
              <a:t>15 GÜNDE BİR AİLECEK YEMEK YİYECEĞİM</a:t>
            </a:r>
          </a:p>
          <a:p>
            <a:r>
              <a:rPr lang="tr-TR" dirty="0" smtClean="0"/>
              <a:t>BİRLİKTE TV İZLEYECEĞİM</a:t>
            </a:r>
          </a:p>
          <a:p>
            <a:r>
              <a:rPr lang="tr-TR" dirty="0" smtClean="0"/>
              <a:t>BİRLİKTE YEMEK PİŞİRECEĞİM</a:t>
            </a:r>
          </a:p>
          <a:p>
            <a:r>
              <a:rPr lang="tr-TR" dirty="0" smtClean="0"/>
              <a:t>ÇOCUKLARIMDAN BİLGİSAYAR ÖĞRENİP ONLARLA BİRLİKTE BİLGİSAYAR OYUNU OYNAYACAĞIM</a:t>
            </a:r>
          </a:p>
          <a:p>
            <a:r>
              <a:rPr lang="tr-TR" dirty="0" smtClean="0"/>
              <a:t>BİLGİSAYAR ÜZERİNE SOHBET EDECEĞİM</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AKTİVİTENİZİ BELİRLEYİN</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ÇOCUKLARINLA BEDENSEL DEĞİŞİMLER KONUSUNDA SOHBET EDECEĞİM</a:t>
            </a:r>
          </a:p>
          <a:p>
            <a:r>
              <a:rPr lang="tr-TR" dirty="0" smtClean="0"/>
              <a:t>ÇOCUKLARIMLA BİRLİKTE EV İŞLERİ TAMİRAT İŞLERİ BİRLİKTE YEMEK PİŞİRMEK GİBİ FAALİYETLER YAPACAĞIM</a:t>
            </a:r>
          </a:p>
          <a:p>
            <a:r>
              <a:rPr lang="tr-TR" dirty="0" smtClean="0"/>
              <a:t>Çocuklarımla konuşurken ‘Selam’’Merhaba’’günaydın’’iyi günler’’afiyet </a:t>
            </a:r>
            <a:r>
              <a:rPr lang="tr-TR" dirty="0" err="1" smtClean="0"/>
              <a:t>oldun’gibi</a:t>
            </a:r>
            <a:r>
              <a:rPr lang="tr-TR" dirty="0" smtClean="0"/>
              <a:t> törensel davranışlar kullanacağım</a:t>
            </a:r>
          </a:p>
          <a:p>
            <a:r>
              <a:rPr lang="tr-TR" dirty="0" smtClean="0"/>
              <a:t>Çocuklarımın değişik meslekteki insanlarla konuşması için fırsat yaratacağım.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Brush Script MT" pitchFamily="66" charset="0"/>
              </a:rPr>
              <a:t>GELİŞİM ALANLARI</a:t>
            </a:r>
            <a:endParaRPr lang="tr-TR" dirty="0">
              <a:latin typeface="Brush Script MT" pitchFamily="66" charset="0"/>
            </a:endParaRPr>
          </a:p>
        </p:txBody>
      </p:sp>
      <p:sp>
        <p:nvSpPr>
          <p:cNvPr id="3" name="2 İçerik Yer Tutucusu"/>
          <p:cNvSpPr>
            <a:spLocks noGrp="1"/>
          </p:cNvSpPr>
          <p:nvPr>
            <p:ph idx="1"/>
          </p:nvPr>
        </p:nvSpPr>
        <p:spPr/>
        <p:txBody>
          <a:bodyPr>
            <a:normAutofit fontScale="92500" lnSpcReduction="20000"/>
          </a:bodyPr>
          <a:lstStyle/>
          <a:p>
            <a:pPr>
              <a:buNone/>
            </a:pPr>
            <a:r>
              <a:rPr lang="tr-TR" dirty="0" smtClean="0">
                <a:latin typeface="Algerian" pitchFamily="82" charset="0"/>
              </a:rPr>
              <a:t>         BEDENSEL GELİŞİM</a:t>
            </a:r>
          </a:p>
          <a:p>
            <a:pPr>
              <a:buNone/>
            </a:pPr>
            <a:endParaRPr lang="tr-TR" dirty="0" smtClean="0">
              <a:latin typeface="Algerian" pitchFamily="82" charset="0"/>
            </a:endParaRPr>
          </a:p>
          <a:p>
            <a:pPr>
              <a:buNone/>
            </a:pPr>
            <a:r>
              <a:rPr lang="tr-TR" sz="1800" b="1" dirty="0" smtClean="0">
                <a:latin typeface="+mj-lt"/>
              </a:rPr>
              <a:t>  KİLO</a:t>
            </a:r>
          </a:p>
          <a:p>
            <a:pPr>
              <a:buNone/>
            </a:pPr>
            <a:endParaRPr lang="tr-TR" sz="1800" b="1" dirty="0" smtClean="0">
              <a:latin typeface="+mj-lt"/>
            </a:endParaRPr>
          </a:p>
          <a:p>
            <a:pPr>
              <a:buNone/>
            </a:pPr>
            <a:r>
              <a:rPr lang="tr-TR" sz="1800" b="1" dirty="0" smtClean="0">
                <a:latin typeface="+mj-lt"/>
              </a:rPr>
              <a:t>  HAREKET GELİŞİMİ (KÜÇÜK KAS GELİŞİMİ/BÜYÜK KAS GELİŞİMİ)</a:t>
            </a:r>
          </a:p>
          <a:p>
            <a:pPr>
              <a:buNone/>
            </a:pPr>
            <a:endParaRPr lang="tr-TR" sz="1800" b="1" dirty="0" smtClean="0">
              <a:latin typeface="+mj-lt"/>
            </a:endParaRPr>
          </a:p>
          <a:p>
            <a:pPr>
              <a:buNone/>
            </a:pPr>
            <a:r>
              <a:rPr lang="tr-TR" sz="1800" b="1" dirty="0" smtClean="0">
                <a:latin typeface="+mj-lt"/>
              </a:rPr>
              <a:t>  BOY</a:t>
            </a:r>
            <a:endParaRPr lang="tr-TR" sz="1800" b="1" dirty="0">
              <a:latin typeface="+mj-lt"/>
            </a:endParaRPr>
          </a:p>
          <a:p>
            <a:pPr lvl="8"/>
            <a:r>
              <a:rPr lang="tr-TR" sz="3200" dirty="0" smtClean="0">
                <a:solidFill>
                  <a:srgbClr val="FF0000"/>
                </a:solidFill>
                <a:latin typeface="Algerian" pitchFamily="82" charset="0"/>
              </a:rPr>
              <a:t>Beslenme önemlidir</a:t>
            </a:r>
          </a:p>
          <a:p>
            <a:pPr lvl="8"/>
            <a:r>
              <a:rPr lang="tr-TR" sz="3200" dirty="0" smtClean="0">
                <a:solidFill>
                  <a:srgbClr val="FF0000"/>
                </a:solidFill>
                <a:latin typeface="Algerian" pitchFamily="82" charset="0"/>
              </a:rPr>
              <a:t>Küçük kas-büyük kas –hareket gelişimini arttırıcı oyunlar oynayın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Brush Script MT" pitchFamily="66" charset="0"/>
              </a:rPr>
              <a:t>GELİŞİM ALANLARI</a:t>
            </a:r>
            <a:endParaRPr lang="tr-TR" dirty="0"/>
          </a:p>
        </p:txBody>
      </p:sp>
      <p:sp>
        <p:nvSpPr>
          <p:cNvPr id="3" name="2 İçerik Yer Tutucusu"/>
          <p:cNvSpPr>
            <a:spLocks noGrp="1"/>
          </p:cNvSpPr>
          <p:nvPr>
            <p:ph idx="1"/>
          </p:nvPr>
        </p:nvSpPr>
        <p:spPr/>
        <p:txBody>
          <a:bodyPr>
            <a:normAutofit fontScale="77500" lnSpcReduction="20000"/>
          </a:bodyPr>
          <a:lstStyle/>
          <a:p>
            <a:pPr>
              <a:buNone/>
            </a:pPr>
            <a:r>
              <a:rPr lang="tr-TR" sz="5200" dirty="0" smtClean="0">
                <a:latin typeface="Algerian" pitchFamily="82" charset="0"/>
              </a:rPr>
              <a:t> ZİHİNSEL GELİŞİM</a:t>
            </a:r>
            <a:r>
              <a:rPr lang="tr-TR" sz="5200" b="1" dirty="0" smtClean="0"/>
              <a:t> </a:t>
            </a:r>
          </a:p>
          <a:p>
            <a:pPr>
              <a:buNone/>
            </a:pPr>
            <a:endParaRPr lang="tr-TR" b="1" dirty="0" smtClean="0"/>
          </a:p>
          <a:p>
            <a:r>
              <a:rPr lang="tr-TR" b="1" dirty="0" smtClean="0"/>
              <a:t>SORUN ÇÖZME</a:t>
            </a:r>
          </a:p>
          <a:p>
            <a:endParaRPr lang="tr-TR" dirty="0" smtClean="0"/>
          </a:p>
          <a:p>
            <a:r>
              <a:rPr lang="tr-TR" b="1" dirty="0" smtClean="0"/>
              <a:t>HATIRLAMA  (oyunlar-günlük sohbetlerde değerlendirme)</a:t>
            </a:r>
          </a:p>
          <a:p>
            <a:endParaRPr lang="tr-TR" dirty="0" smtClean="0"/>
          </a:p>
          <a:p>
            <a:r>
              <a:rPr lang="tr-TR" b="1" dirty="0" smtClean="0"/>
              <a:t>İFADE ETME ( DİL GELİŞİMİ)</a:t>
            </a:r>
          </a:p>
          <a:p>
            <a:endParaRPr lang="tr-TR" dirty="0" smtClean="0"/>
          </a:p>
          <a:p>
            <a:r>
              <a:rPr lang="tr-TR" b="1" dirty="0" smtClean="0"/>
              <a:t>ALGILAMA/ dikkat etme</a:t>
            </a:r>
          </a:p>
          <a:p>
            <a:endParaRPr lang="tr-TR" dirty="0" smtClean="0"/>
          </a:p>
          <a:p>
            <a:r>
              <a:rPr lang="tr-TR" b="1" dirty="0" smtClean="0"/>
              <a:t>KAVRAMLARI ÖĞRENME</a:t>
            </a:r>
            <a:endParaRPr lang="tr-TR" dirty="0"/>
          </a:p>
        </p:txBody>
      </p:sp>
      <p:pic>
        <p:nvPicPr>
          <p:cNvPr id="5" name="4 Resim" descr="ANICAYA4CG4CATP0150CA7IQ3W0CA7K401VCAVEBCOYCA5JNPWHCADCQFJVCA323GD3CA69FP8CCACEYNFACA6VJKVZCADYKD55CAGPF17PCAZGQ1JWCAKQ1U16CAWYK7V4CAHVRJMBCAUR8A59CAB6L8R9.jpg"/>
          <p:cNvPicPr>
            <a:picLocks noChangeAspect="1"/>
          </p:cNvPicPr>
          <p:nvPr/>
        </p:nvPicPr>
        <p:blipFill>
          <a:blip r:embed="rId2" cstate="print"/>
          <a:stretch>
            <a:fillRect/>
          </a:stretch>
        </p:blipFill>
        <p:spPr>
          <a:xfrm>
            <a:off x="6000760" y="3714752"/>
            <a:ext cx="2214578" cy="1857388"/>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Brush Script MT" pitchFamily="66" charset="0"/>
              </a:rPr>
              <a:t>GELİŞİM ALANLARI</a:t>
            </a:r>
            <a:endParaRPr lang="tr-TR" dirty="0"/>
          </a:p>
        </p:txBody>
      </p:sp>
      <p:sp>
        <p:nvSpPr>
          <p:cNvPr id="3" name="2 İçerik Yer Tutucusu"/>
          <p:cNvSpPr>
            <a:spLocks noGrp="1"/>
          </p:cNvSpPr>
          <p:nvPr>
            <p:ph idx="1"/>
          </p:nvPr>
        </p:nvSpPr>
        <p:spPr/>
        <p:txBody>
          <a:bodyPr>
            <a:normAutofit fontScale="92500" lnSpcReduction="10000"/>
          </a:bodyPr>
          <a:lstStyle/>
          <a:p>
            <a:pPr>
              <a:buNone/>
            </a:pPr>
            <a:r>
              <a:rPr lang="tr-TR" sz="4800" dirty="0" smtClean="0">
                <a:latin typeface="Algerian" pitchFamily="82" charset="0"/>
              </a:rPr>
              <a:t>SOSYAL GELİŞİM </a:t>
            </a:r>
          </a:p>
          <a:p>
            <a:pPr>
              <a:buNone/>
            </a:pPr>
            <a:r>
              <a:rPr lang="tr-TR" dirty="0" smtClean="0"/>
              <a:t>*Başkalarıyla iyi ilişkiler kurmak</a:t>
            </a:r>
          </a:p>
          <a:p>
            <a:pPr>
              <a:buNone/>
            </a:pPr>
            <a:r>
              <a:rPr lang="tr-TR" dirty="0" smtClean="0"/>
              <a:t>      *Sosyal kurallara uyum</a:t>
            </a:r>
          </a:p>
          <a:p>
            <a:pPr>
              <a:buNone/>
            </a:pPr>
            <a:r>
              <a:rPr lang="tr-TR" dirty="0" smtClean="0"/>
              <a:t>            *Ahlak gelişimi</a:t>
            </a:r>
            <a:endParaRPr lang="tr-TR" dirty="0">
              <a:latin typeface="Algerian" pitchFamily="82" charset="0"/>
            </a:endParaRPr>
          </a:p>
          <a:p>
            <a:endParaRPr lang="tr-TR" dirty="0" smtClean="0">
              <a:latin typeface="Algerian" pitchFamily="82" charset="0"/>
            </a:endParaRPr>
          </a:p>
          <a:p>
            <a:pPr>
              <a:buNone/>
            </a:pPr>
            <a:r>
              <a:rPr lang="tr-TR" sz="4800" dirty="0" smtClean="0">
                <a:latin typeface="Algerian" pitchFamily="82" charset="0"/>
              </a:rPr>
              <a:t>DUYGUSAL GELİŞİM</a:t>
            </a:r>
          </a:p>
          <a:p>
            <a:pPr>
              <a:buNone/>
            </a:pPr>
            <a:r>
              <a:rPr lang="tr-TR" dirty="0" smtClean="0"/>
              <a:t>*Başkalarının duygularını tanıması</a:t>
            </a:r>
          </a:p>
          <a:p>
            <a:pPr>
              <a:buNone/>
            </a:pPr>
            <a:r>
              <a:rPr lang="tr-TR" dirty="0" smtClean="0"/>
              <a:t>     *Kendi duygularını tanıması</a:t>
            </a:r>
          </a:p>
          <a:p>
            <a:pPr>
              <a:buNone/>
            </a:pPr>
            <a:r>
              <a:rPr lang="tr-TR" dirty="0" smtClean="0"/>
              <a:t>          *Doğru ifade etmesi</a:t>
            </a:r>
          </a:p>
          <a:p>
            <a:pPr>
              <a:buNone/>
            </a:pP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Resim" descr="yetenek.jpg"/>
          <p:cNvPicPr>
            <a:picLocks noChangeAspect="1"/>
          </p:cNvPicPr>
          <p:nvPr/>
        </p:nvPicPr>
        <p:blipFill>
          <a:blip r:embed="rId2" cstate="print"/>
          <a:stretch>
            <a:fillRect/>
          </a:stretch>
        </p:blipFill>
        <p:spPr>
          <a:xfrm>
            <a:off x="642910" y="642918"/>
            <a:ext cx="7786742" cy="578647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Brush Script MT" pitchFamily="66" charset="0"/>
              </a:rPr>
              <a:t>GELİŞİM ALANLARI</a:t>
            </a:r>
            <a:endParaRPr lang="tr-TR" dirty="0"/>
          </a:p>
        </p:txBody>
      </p:sp>
      <p:sp>
        <p:nvSpPr>
          <p:cNvPr id="3" name="2 İçerik Yer Tutucusu"/>
          <p:cNvSpPr>
            <a:spLocks noGrp="1"/>
          </p:cNvSpPr>
          <p:nvPr>
            <p:ph idx="1"/>
          </p:nvPr>
        </p:nvSpPr>
        <p:spPr>
          <a:xfrm>
            <a:off x="502920" y="530352"/>
            <a:ext cx="8183880" cy="4756036"/>
          </a:xfrm>
        </p:spPr>
        <p:txBody>
          <a:bodyPr>
            <a:normAutofit/>
          </a:bodyPr>
          <a:lstStyle/>
          <a:p>
            <a:pPr algn="ctr"/>
            <a:r>
              <a:rPr lang="tr-TR" u="sng" dirty="0" smtClean="0"/>
              <a:t>Gelişim süreklidir.</a:t>
            </a:r>
          </a:p>
          <a:p>
            <a:pPr algn="ctr"/>
            <a:endParaRPr lang="tr-TR" u="sng" dirty="0" smtClean="0"/>
          </a:p>
          <a:p>
            <a:pPr algn="ctr"/>
            <a:r>
              <a:rPr lang="tr-TR" dirty="0" smtClean="0"/>
              <a:t> Gelişim ana rahminden başlayıp</a:t>
            </a:r>
          </a:p>
          <a:p>
            <a:pPr algn="ctr"/>
            <a:endParaRPr lang="tr-TR" dirty="0" smtClean="0"/>
          </a:p>
          <a:p>
            <a:pPr algn="ctr"/>
            <a:r>
              <a:rPr lang="tr-TR" dirty="0" smtClean="0"/>
              <a:t> hayat boyu sürer</a:t>
            </a:r>
          </a:p>
          <a:p>
            <a:pPr>
              <a:buNone/>
            </a:pPr>
            <a:endParaRPr lang="tr-TR" u="sng" dirty="0" smtClean="0">
              <a:solidFill>
                <a:schemeClr val="tx2"/>
              </a:solidFill>
            </a:endParaRPr>
          </a:p>
          <a:p>
            <a:pPr>
              <a:buNone/>
            </a:pPr>
            <a:r>
              <a:rPr lang="tr-TR" u="sng" dirty="0" smtClean="0">
                <a:solidFill>
                  <a:schemeClr val="tx2"/>
                </a:solidFill>
              </a:rPr>
              <a:t>Gelişim alanları </a:t>
            </a:r>
          </a:p>
          <a:p>
            <a:pPr>
              <a:buNone/>
            </a:pPr>
            <a:r>
              <a:rPr lang="tr-TR" u="sng" dirty="0" smtClean="0">
                <a:solidFill>
                  <a:schemeClr val="tx2"/>
                </a:solidFill>
              </a:rPr>
              <a:t>(beden, zihin, sosyal ve duygusal)</a:t>
            </a:r>
          </a:p>
          <a:p>
            <a:pPr>
              <a:buNone/>
            </a:pPr>
            <a:r>
              <a:rPr lang="tr-TR" u="sng" dirty="0" smtClean="0">
                <a:solidFill>
                  <a:schemeClr val="tx2"/>
                </a:solidFill>
              </a:rPr>
              <a:t>aynı anda gelişmeye başlar ve birbirlerini etkiler.</a:t>
            </a:r>
          </a:p>
          <a:p>
            <a:endParaRPr lang="tr-TR" dirty="0" smtClean="0"/>
          </a:p>
          <a:p>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Brush Script MT" pitchFamily="66" charset="0"/>
              </a:rPr>
              <a:t>GELİŞİM ALANLARI</a:t>
            </a:r>
            <a:endParaRPr lang="tr-TR" dirty="0"/>
          </a:p>
        </p:txBody>
      </p:sp>
      <p:sp>
        <p:nvSpPr>
          <p:cNvPr id="3" name="2 İçerik Yer Tutucusu"/>
          <p:cNvSpPr>
            <a:spLocks noGrp="1"/>
          </p:cNvSpPr>
          <p:nvPr>
            <p:ph idx="1"/>
          </p:nvPr>
        </p:nvSpPr>
        <p:spPr>
          <a:xfrm>
            <a:off x="502920" y="530352"/>
            <a:ext cx="8183880" cy="4827474"/>
          </a:xfrm>
        </p:spPr>
        <p:txBody>
          <a:bodyPr>
            <a:normAutofit/>
          </a:bodyPr>
          <a:lstStyle/>
          <a:p>
            <a:r>
              <a:rPr lang="tr-TR" u="sng" dirty="0" smtClean="0">
                <a:solidFill>
                  <a:schemeClr val="tx2"/>
                </a:solidFill>
              </a:rPr>
              <a:t> </a:t>
            </a:r>
            <a:r>
              <a:rPr lang="tr-TR" dirty="0" smtClean="0">
                <a:solidFill>
                  <a:schemeClr val="tx2"/>
                </a:solidFill>
              </a:rPr>
              <a:t>Çocuklar aynı yönde </a:t>
            </a:r>
          </a:p>
          <a:p>
            <a:r>
              <a:rPr lang="tr-TR" dirty="0" smtClean="0">
                <a:solidFill>
                  <a:schemeClr val="tx2"/>
                </a:solidFill>
              </a:rPr>
              <a:t>gelişseler de birbirlerinden</a:t>
            </a:r>
          </a:p>
          <a:p>
            <a:r>
              <a:rPr lang="tr-TR" dirty="0" smtClean="0">
                <a:solidFill>
                  <a:schemeClr val="tx2"/>
                </a:solidFill>
              </a:rPr>
              <a:t> farklılıklar gösterirler</a:t>
            </a:r>
          </a:p>
          <a:p>
            <a:endParaRPr lang="tr-TR" dirty="0" smtClean="0">
              <a:solidFill>
                <a:schemeClr val="tx2"/>
              </a:solidFill>
            </a:endParaRPr>
          </a:p>
          <a:p>
            <a:endParaRPr lang="tr-TR" dirty="0" smtClean="0">
              <a:solidFill>
                <a:schemeClr val="tx2"/>
              </a:solidFill>
            </a:endParaRPr>
          </a:p>
          <a:p>
            <a:r>
              <a:rPr lang="tr-TR" dirty="0" smtClean="0"/>
              <a:t>Çocuk gelişimi tek bir alanın değil, bir çok alanın birden gelişmesiyle meydana gelir. </a:t>
            </a:r>
            <a:br>
              <a:rPr lang="tr-TR" dirty="0" smtClean="0"/>
            </a:br>
            <a:r>
              <a:rPr lang="tr-TR" dirty="0" smtClean="0"/>
              <a:t>Çocuk gelişimi deyince beden, zihin, sosyal ve duygusal gelişimin hepsini birden anlarız.</a:t>
            </a: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Brush Script MT" pitchFamily="66" charset="0"/>
              </a:rPr>
              <a:t>GELİŞİM ALANLARI</a:t>
            </a:r>
            <a:endParaRPr lang="tr-TR" dirty="0"/>
          </a:p>
        </p:txBody>
      </p:sp>
      <p:sp>
        <p:nvSpPr>
          <p:cNvPr id="3" name="2 İçerik Yer Tutucusu"/>
          <p:cNvSpPr>
            <a:spLocks noGrp="1"/>
          </p:cNvSpPr>
          <p:nvPr>
            <p:ph idx="1"/>
          </p:nvPr>
        </p:nvSpPr>
        <p:spPr/>
        <p:txBody>
          <a:bodyPr>
            <a:normAutofit fontScale="85000" lnSpcReduction="20000"/>
          </a:bodyPr>
          <a:lstStyle/>
          <a:p>
            <a:r>
              <a:rPr lang="tr-TR" dirty="0" smtClean="0"/>
              <a:t>Çocuğun bir yandan boyu uzarken bir yandan da yeni kelimeler öğrenir; bir yandan yürümeye çalışırken bir yandan arkadaş edinir. Bunun </a:t>
            </a:r>
            <a:r>
              <a:rPr lang="tr-TR" dirty="0" err="1" smtClean="0"/>
              <a:t>yanısıra</a:t>
            </a:r>
            <a:r>
              <a:rPr lang="tr-TR" dirty="0" smtClean="0"/>
              <a:t> bir gelişim alanında meydana gelen bir aksaklık diğerlerini de etkiler. Örneğin:</a:t>
            </a:r>
            <a:r>
              <a:rPr lang="tr-TR" b="1" dirty="0" smtClean="0">
                <a:solidFill>
                  <a:schemeClr val="tx2"/>
                </a:solidFill>
              </a:rPr>
              <a:t>Fiziksel olarak el becerisi iyi gelişmemiş olan bir çocuk ellerini iyi kullanamayacak, bu nedenle de pek çok şeyi yapamayacaktır (</a:t>
            </a:r>
            <a:r>
              <a:rPr lang="tr-TR" sz="3600" b="1" dirty="0" smtClean="0">
                <a:solidFill>
                  <a:schemeClr val="tx2"/>
                </a:solidFill>
              </a:rPr>
              <a:t>kendi</a:t>
            </a:r>
            <a:r>
              <a:rPr lang="tr-TR" b="1" dirty="0" smtClean="0">
                <a:solidFill>
                  <a:schemeClr val="tx2"/>
                </a:solidFill>
              </a:rPr>
              <a:t> kendine yiyemeyerek dökecek ya da düğmelerini ilikleyemeyip yardım istemek zorunda kalacak, okulda kalem tutuşu düz­gün olmadığı için yazısı iyi olmayacak). </a:t>
            </a:r>
          </a:p>
          <a:p>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latin typeface="Brush Script MT" pitchFamily="66" charset="0"/>
              </a:rPr>
              <a:t>GELİŞİM ALANLARI</a:t>
            </a:r>
            <a:endParaRPr lang="tr-TR"/>
          </a:p>
        </p:txBody>
      </p:sp>
      <p:sp>
        <p:nvSpPr>
          <p:cNvPr id="3" name="2 İçerik Yer Tutucusu"/>
          <p:cNvSpPr>
            <a:spLocks noGrp="1"/>
          </p:cNvSpPr>
          <p:nvPr>
            <p:ph idx="1"/>
          </p:nvPr>
        </p:nvSpPr>
        <p:spPr/>
        <p:txBody>
          <a:bodyPr/>
          <a:lstStyle/>
          <a:p>
            <a:r>
              <a:rPr lang="tr-TR" b="1" dirty="0" smtClean="0">
                <a:solidFill>
                  <a:schemeClr val="tx2"/>
                </a:solidFill>
              </a:rPr>
              <a:t>Böyle bir durum çocuğun kendine güveninin gelişmesini engelleyecektir. Bu da onun yaşamında, arkadaşlık ilişkilerinde çekingen, içine kapanık bir kişilik geliştirmesine sebep olabilir. Kısacası, bedensel alanda olan bir aksaklık sosyal gelişimini etkileyecektir.</a:t>
            </a:r>
          </a:p>
          <a:p>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Şehir Hayatı">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60</TotalTime>
  <Words>354</Words>
  <Application>Microsoft Office PowerPoint</Application>
  <PresentationFormat>Ekran Gösterisi (4:3)</PresentationFormat>
  <Paragraphs>70</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Görünüş</vt:lpstr>
      <vt:lpstr>GALATASARAY İLKOKULU Rehberlik ve Psikolojik Danışmanlık Servisi</vt:lpstr>
      <vt:lpstr>GELİŞİM ALANLARI</vt:lpstr>
      <vt:lpstr>GELİŞİM ALANLARI</vt:lpstr>
      <vt:lpstr>GELİŞİM ALANLARI</vt:lpstr>
      <vt:lpstr>PowerPoint Sunusu</vt:lpstr>
      <vt:lpstr>GELİŞİM ALANLARI</vt:lpstr>
      <vt:lpstr>GELİŞİM ALANLARI</vt:lpstr>
      <vt:lpstr>GELİŞİM ALANLARI</vt:lpstr>
      <vt:lpstr>GELİŞİM ALANLARI</vt:lpstr>
      <vt:lpstr>AKTİVİTENİZİ BELİRLEYİN</vt:lpstr>
      <vt:lpstr>AKTİVİTENİZİ BELİRLEYİN</vt:lpstr>
    </vt:vector>
  </TitlesOfParts>
  <Company>VESTEL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 Tevfik Sağlam İ.Ö.O. Rehberlik ve Psikolojik Danışmanlık Servisi</dc:title>
  <dc:creator>VESTEL</dc:creator>
  <cp:lastModifiedBy>gs-lab-21</cp:lastModifiedBy>
  <cp:revision>14</cp:revision>
  <dcterms:created xsi:type="dcterms:W3CDTF">2010-04-19T11:24:33Z</dcterms:created>
  <dcterms:modified xsi:type="dcterms:W3CDTF">2016-11-04T11:30:54Z</dcterms:modified>
</cp:coreProperties>
</file>